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4" r:id="rId2"/>
    <p:sldId id="315" r:id="rId3"/>
    <p:sldId id="290" r:id="rId4"/>
    <p:sldId id="256" r:id="rId5"/>
    <p:sldId id="257" r:id="rId6"/>
    <p:sldId id="258" r:id="rId7"/>
    <p:sldId id="308" r:id="rId8"/>
    <p:sldId id="284" r:id="rId9"/>
    <p:sldId id="313" r:id="rId10"/>
    <p:sldId id="272" r:id="rId11"/>
    <p:sldId id="302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83" autoAdjust="0"/>
    <p:restoredTop sz="94660"/>
  </p:normalViewPr>
  <p:slideViewPr>
    <p:cSldViewPr>
      <p:cViewPr>
        <p:scale>
          <a:sx n="86" d="100"/>
          <a:sy n="86" d="100"/>
        </p:scale>
        <p:origin x="-7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veinternet.ru/users/rassvetnaia/tags/%E0%ED%E8%EC%E0%F6%E8%E8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cs.iusb.edu/~danav/teach/i310/apple-full.jpg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0.png"/><Relationship Id="rId7" Type="http://schemas.openxmlformats.org/officeDocument/2006/relationships/image" Target="../media/image13.jpe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6" Type="http://schemas.openxmlformats.org/officeDocument/2006/relationships/image" Target="http://www.cs.iusb.edu/~danav/teach/i310/apple-full.jpg" TargetMode="External"/><Relationship Id="rId5" Type="http://schemas.openxmlformats.org/officeDocument/2006/relationships/image" Target="../media/image12.jpeg"/><Relationship Id="rId4" Type="http://schemas.openxmlformats.org/officeDocument/2006/relationships/image" Target="../media/image11.wmf"/><Relationship Id="rId9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6136" y="3933056"/>
            <a:ext cx="3056384" cy="864096"/>
          </a:xfrm>
        </p:spPr>
        <p:txBody>
          <a:bodyPr>
            <a:normAutofit/>
          </a:bodyPr>
          <a:lstStyle/>
          <a:p>
            <a:r>
              <a:rPr lang="be-BY" sz="1600" dirty="0" smtClean="0"/>
              <a:t>Подготовила </a:t>
            </a:r>
            <a:endParaRPr lang="ru-RU" sz="1600" dirty="0"/>
          </a:p>
          <a:p>
            <a:r>
              <a:rPr lang="be-BY" sz="1600" dirty="0"/>
              <a:t>Попок Елена Анатольевна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772816"/>
            <a:ext cx="8640960" cy="1470025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sz="3100" dirty="0" smtClean="0"/>
              <a:t>Урок математики в 1 классе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700" dirty="0" smtClean="0"/>
              <a:t>Тема: «Сложение и вычитание чисел в пределах 20 </a:t>
            </a:r>
            <a:br>
              <a:rPr lang="ru-RU" sz="2700" dirty="0" smtClean="0"/>
            </a:br>
            <a:r>
              <a:rPr lang="ru-RU" sz="2700" dirty="0" smtClean="0"/>
              <a:t>без перехода через разряд</a:t>
            </a:r>
            <a:r>
              <a:rPr lang="ru-RU" sz="2700" smtClean="0"/>
              <a:t>. </a:t>
            </a:r>
            <a:br>
              <a:rPr lang="ru-RU" sz="2700" smtClean="0"/>
            </a:br>
            <a:r>
              <a:rPr lang="ru-RU" sz="2800" smtClean="0">
                <a:effectLst/>
              </a:rPr>
              <a:t>Обобщение </a:t>
            </a:r>
            <a:r>
              <a:rPr lang="ru-RU" sz="2800">
                <a:effectLst/>
              </a:rPr>
              <a:t>и систематизация знаний</a:t>
            </a:r>
            <a:r>
              <a:rPr lang="ru-RU" sz="2700" smtClean="0"/>
              <a:t>»</a:t>
            </a:r>
            <a:endParaRPr lang="ru-RU" sz="27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332656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dirty="0"/>
              <a:t>Отдел </a:t>
            </a:r>
            <a:r>
              <a:rPr lang="be-BY" dirty="0" smtClean="0"/>
              <a:t>образования, спорта и туризма Петриковского райисполкома.</a:t>
            </a:r>
            <a:endParaRPr lang="ru-RU" dirty="0"/>
          </a:p>
          <a:p>
            <a:pPr algn="ctr"/>
            <a:r>
              <a:rPr lang="be-BY" dirty="0"/>
              <a:t>Г</a:t>
            </a:r>
            <a:r>
              <a:rPr lang="be-BY" smtClean="0"/>
              <a:t>осударственное </a:t>
            </a:r>
            <a:r>
              <a:rPr lang="be-BY" dirty="0"/>
              <a:t>учреждение образования</a:t>
            </a:r>
            <a:endParaRPr lang="ru-RU" dirty="0"/>
          </a:p>
          <a:p>
            <a:pPr algn="ctr"/>
            <a:r>
              <a:rPr lang="be-BY" dirty="0"/>
              <a:t>«Мышанская средняя школа»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15766" y="5733256"/>
            <a:ext cx="18165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e-BY" dirty="0"/>
              <a:t>Мышанка</a:t>
            </a:r>
            <a:r>
              <a:rPr lang="ru-RU" dirty="0"/>
              <a:t>,</a:t>
            </a:r>
            <a:r>
              <a:rPr lang="be-BY" dirty="0"/>
              <a:t> 201</a:t>
            </a:r>
            <a:r>
              <a:rPr lang="ru-RU" dirty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3"/>
          </p:nvPr>
        </p:nvSpPr>
        <p:spPr>
          <a:xfrm>
            <a:off x="467544" y="620688"/>
            <a:ext cx="8229600" cy="204482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Продолжите предложение</a:t>
            </a:r>
          </a:p>
          <a:p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Было интересно…</a:t>
            </a:r>
          </a:p>
          <a:p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Было трудно….</a:t>
            </a:r>
          </a:p>
          <a:p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Я мог бы похвалить себя за …..</a:t>
            </a:r>
            <a:endParaRPr lang="ru-RU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18458" y="3758971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906501"/>
            <a:ext cx="3672409" cy="3951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519539" y="1776712"/>
            <a:ext cx="3689798" cy="122413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7148264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Оцени свою работу на уроке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55776" y="5403000"/>
            <a:ext cx="3672408" cy="1215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555776" y="4152976"/>
            <a:ext cx="3653561" cy="1250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510719" y="3000848"/>
            <a:ext cx="3672408" cy="11521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0" descr="Маша и медведь смайлики картинки гифки анимации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266021"/>
            <a:ext cx="4541873" cy="2543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0_60f1d_80589b5d_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53" y="3717032"/>
            <a:ext cx="2244725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196752"/>
            <a:ext cx="4752528" cy="542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048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Использованные материалы: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971600" y="1268760"/>
            <a:ext cx="6400800" cy="34747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dirty="0" smtClean="0"/>
          </a:p>
          <a:p>
            <a:pPr marL="45720" indent="0">
              <a:buNone/>
            </a:pPr>
            <a:r>
              <a:rPr lang="ru-RU" dirty="0" smtClean="0"/>
              <a:t>Смайлики и сюжетные картинки: </a:t>
            </a:r>
            <a:r>
              <a:rPr lang="en-US" dirty="0" smtClean="0">
                <a:hlinkClick r:id="rId2"/>
              </a:rPr>
              <a:t>http://www.liveinternet.ru/users/rassvetnaia/tags/%E0%ED%E8%EC%E0%F6%E8%E8/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692696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dirty="0"/>
              <a:t>Лень. </a:t>
            </a:r>
            <a:r>
              <a:rPr lang="ru-RU" sz="4000" b="1" dirty="0" smtClean="0"/>
              <a:t>Внимательность.</a:t>
            </a:r>
            <a:r>
              <a:rPr lang="ru-RU" sz="4000" dirty="0" smtClean="0"/>
              <a:t> </a:t>
            </a:r>
            <a:r>
              <a:rPr lang="ru-RU" sz="4000" dirty="0"/>
              <a:t>Скука. </a:t>
            </a:r>
            <a:r>
              <a:rPr lang="ru-RU" sz="4000" b="1" dirty="0"/>
              <a:t>Находчивость.</a:t>
            </a:r>
            <a:r>
              <a:rPr lang="ru-RU" sz="4000" dirty="0"/>
              <a:t> </a:t>
            </a:r>
            <a:r>
              <a:rPr lang="ru-RU" sz="4000" b="1" dirty="0"/>
              <a:t>Трудолюбие.</a:t>
            </a:r>
            <a:r>
              <a:rPr lang="ru-RU" sz="4000" dirty="0"/>
              <a:t> Усталость. </a:t>
            </a:r>
            <a:r>
              <a:rPr lang="ru-RU" sz="4000" b="1" dirty="0"/>
              <a:t>Дружба</a:t>
            </a:r>
            <a:r>
              <a:rPr lang="ru-RU" sz="4000" b="1" dirty="0" smtClean="0"/>
              <a:t>. Воспитанность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764704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dirty="0"/>
              <a:t>Лень. </a:t>
            </a:r>
            <a:r>
              <a:rPr lang="ru-RU" sz="4000" b="1" dirty="0">
                <a:solidFill>
                  <a:schemeClr val="bg2">
                    <a:lumMod val="50000"/>
                  </a:schemeClr>
                </a:solidFill>
              </a:rPr>
              <a:t>Внимательность.</a:t>
            </a:r>
            <a:r>
              <a:rPr lang="ru-RU" sz="4000" dirty="0"/>
              <a:t> Скука. </a:t>
            </a:r>
            <a:r>
              <a:rPr lang="ru-RU" sz="4000" b="1" dirty="0">
                <a:solidFill>
                  <a:schemeClr val="bg2">
                    <a:lumMod val="50000"/>
                  </a:schemeClr>
                </a:solidFill>
              </a:rPr>
              <a:t>Находчивость.</a:t>
            </a:r>
            <a:r>
              <a:rPr lang="ru-RU" sz="4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4000" b="1" dirty="0">
                <a:solidFill>
                  <a:schemeClr val="bg2">
                    <a:lumMod val="50000"/>
                  </a:schemeClr>
                </a:solidFill>
              </a:rPr>
              <a:t>Трудолюбие.</a:t>
            </a:r>
            <a:r>
              <a:rPr lang="ru-RU" sz="4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4000" dirty="0"/>
              <a:t>Усталость. </a:t>
            </a:r>
            <a:r>
              <a:rPr lang="ru-RU" sz="4000" b="1" dirty="0">
                <a:solidFill>
                  <a:schemeClr val="bg2">
                    <a:lumMod val="50000"/>
                  </a:schemeClr>
                </a:solidFill>
              </a:rPr>
              <a:t>Дружба. </a:t>
            </a: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>Воспитанность.</a:t>
            </a:r>
            <a:endParaRPr lang="ru-RU" sz="4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71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53510" y="690986"/>
            <a:ext cx="10711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99.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04154" y="690986"/>
            <a:ext cx="10647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24,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40597" y="720960"/>
            <a:ext cx="10647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10,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6940" y="698033"/>
            <a:ext cx="71365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7,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0160" y="722327"/>
            <a:ext cx="122180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14,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09874" y="722327"/>
            <a:ext cx="10647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20,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15914" y="703370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9107" y="1916832"/>
            <a:ext cx="84510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4,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81143" y="1878209"/>
            <a:ext cx="145905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17,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26087" y="1921422"/>
            <a:ext cx="12506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14,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999306" y="1893713"/>
            <a:ext cx="12506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12,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83128" y="1910302"/>
            <a:ext cx="12506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19,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92536" y="1878209"/>
            <a:ext cx="84510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0,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31257" y="1878209"/>
            <a:ext cx="84510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6,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601685" y="1965284"/>
            <a:ext cx="84510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9,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9" name="Picture 16" descr="Маша и медведь смайлики картинки гифки анимации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717032"/>
            <a:ext cx="2253196" cy="31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33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07888E-6 L -0.50295 0.3055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56" y="152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0.00624 L 0.14271 0.2958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19" y="14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4617E-6 L -0.43229 0.29378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15" y="146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2195E-6 L -0.03454 0.2729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6" y="13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08744E-6 L -0.34166 0.29378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83" y="146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84617E-6 L 0.41736 0.29378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68" y="146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07888E-6 L 0.18663 0.2951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147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19 0.00717 L 0.4908 0.29054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91" y="14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мо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8520" y="0"/>
            <a:ext cx="9252520" cy="6912768"/>
          </a:xfrm>
          <a:prstGeom prst="rect">
            <a:avLst/>
          </a:prstGeom>
        </p:spPr>
      </p:pic>
      <p:pic>
        <p:nvPicPr>
          <p:cNvPr id="4" name="Рисунок 3" descr="путь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546576"/>
            <a:ext cx="1238250" cy="1066800"/>
          </a:xfrm>
          <a:prstGeom prst="rect">
            <a:avLst/>
          </a:prstGeom>
        </p:spPr>
      </p:pic>
      <p:pic>
        <p:nvPicPr>
          <p:cNvPr id="5" name="Picture 32" descr="crayon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86000" y="4824325"/>
            <a:ext cx="12382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4" descr="Маша и медведь смайлики картинки гифки анимации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74" y="4059962"/>
            <a:ext cx="1225475" cy="202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0885" y="1579104"/>
            <a:ext cx="2376264" cy="5278896"/>
          </a:xfrm>
          <a:prstGeom prst="rect">
            <a:avLst/>
          </a:prstGeom>
          <a:solidFill>
            <a:srgbClr val="FAFA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375288" y="-49696"/>
            <a:ext cx="3312368" cy="16288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2132856"/>
            <a:ext cx="576064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3068960"/>
            <a:ext cx="576064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3933056"/>
            <a:ext cx="576064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4797152"/>
            <a:ext cx="576064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2132856"/>
            <a:ext cx="576064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67744" y="3068960"/>
            <a:ext cx="576064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67744" y="3933056"/>
            <a:ext cx="576064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67744" y="4797152"/>
            <a:ext cx="576064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635428" y="444232"/>
            <a:ext cx="792088" cy="7920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227404" y="5878902"/>
            <a:ext cx="576064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504634" y="444232"/>
            <a:ext cx="995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180543" y="2132856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240493" y="1988840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160373" y="2924944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240493" y="2924944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160373" y="3789040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240493" y="3789040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160373" y="4653136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240493" y="4653136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230506" y="5878902"/>
            <a:ext cx="576064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200713" y="5805264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7" name="Picture 2" descr="http://li-web.ru/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3385" y="1387844"/>
            <a:ext cx="5435362" cy="53451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4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790" y="1052736"/>
            <a:ext cx="36487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10  + 5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=15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0062" y="2463279"/>
            <a:ext cx="3289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19 - 9=10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8914" y="3668341"/>
            <a:ext cx="3231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+10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=13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03758" y="5157192"/>
            <a:ext cx="3231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10+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=20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81861" y="3775584"/>
            <a:ext cx="3498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16 -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6 =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38523" y="2492896"/>
            <a:ext cx="37064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18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-  8 =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42084" y="5258817"/>
            <a:ext cx="32896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17- </a:t>
            </a: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=10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410715" y="982489"/>
            <a:ext cx="344036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 +10 =14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4" name="Picture 12" descr="Маша и медведь смайлики картинки гифки анимации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563" y="4347592"/>
            <a:ext cx="1691501" cy="2510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http://www.cs.iusb.edu/~danav/teach/i310/apple-full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7" t="6897" r="6358" b="3448"/>
          <a:stretch>
            <a:fillRect/>
          </a:stretch>
        </p:blipFill>
        <p:spPr bwMode="auto">
          <a:xfrm>
            <a:off x="2986032" y="891529"/>
            <a:ext cx="1077551" cy="11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 descr="http://www.cs.iusb.edu/~danav/teach/i310/apple-full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7" t="6897" r="6358" b="3448"/>
          <a:stretch>
            <a:fillRect/>
          </a:stretch>
        </p:blipFill>
        <p:spPr bwMode="auto">
          <a:xfrm>
            <a:off x="2830371" y="2272498"/>
            <a:ext cx="1083638" cy="1127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 descr="http://www.cs.iusb.edu/~danav/teach/i310/apple-full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7" t="6897" r="6358" b="3448"/>
          <a:stretch>
            <a:fillRect/>
          </a:stretch>
        </p:blipFill>
        <p:spPr bwMode="auto">
          <a:xfrm>
            <a:off x="2843720" y="3482052"/>
            <a:ext cx="1104350" cy="1148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" descr="http://www.cs.iusb.edu/~danav/teach/i310/apple-full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7" t="6897" r="6358" b="3448"/>
          <a:stretch>
            <a:fillRect/>
          </a:stretch>
        </p:blipFill>
        <p:spPr bwMode="auto">
          <a:xfrm>
            <a:off x="2790183" y="5005838"/>
            <a:ext cx="1123826" cy="1168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 descr="http://www.cs.iusb.edu/~danav/teach/i310/apple-full.jpg"/>
          <p:cNvPicPr>
            <a:picLocks noChangeAspect="1" noChangeArrowheads="1"/>
          </p:cNvPicPr>
          <p:nvPr/>
        </p:nvPicPr>
        <p:blipFill>
          <a:blip r:embed="rId3" r:link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B050">
                <a:tint val="45000"/>
                <a:satMod val="400000"/>
              </a:srgbClr>
            </a:duotone>
          </a:blip>
          <a:srcRect l="6937" t="6897" r="6358" b="3448"/>
          <a:stretch>
            <a:fillRect/>
          </a:stretch>
        </p:blipFill>
        <p:spPr bwMode="auto">
          <a:xfrm>
            <a:off x="7879670" y="3532891"/>
            <a:ext cx="1075660" cy="1118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2" descr="http://www.cs.iusb.edu/~danav/teach/i310/apple-full.jpg"/>
          <p:cNvPicPr>
            <a:picLocks noChangeAspect="1" noChangeArrowheads="1"/>
          </p:cNvPicPr>
          <p:nvPr/>
        </p:nvPicPr>
        <p:blipFill>
          <a:blip r:embed="rId3" r:link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B050">
                <a:tint val="45000"/>
                <a:satMod val="400000"/>
              </a:srgbClr>
            </a:duotone>
          </a:blip>
          <a:srcRect l="6937" t="6897" r="6358" b="3448"/>
          <a:stretch>
            <a:fillRect/>
          </a:stretch>
        </p:blipFill>
        <p:spPr bwMode="auto">
          <a:xfrm>
            <a:off x="7841436" y="814354"/>
            <a:ext cx="1152128" cy="119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2" descr="http://www.cs.iusb.edu/~danav/teach/i310/apple-full.jpg"/>
          <p:cNvPicPr>
            <a:picLocks noChangeAspect="1" noChangeArrowheads="1"/>
          </p:cNvPicPr>
          <p:nvPr/>
        </p:nvPicPr>
        <p:blipFill>
          <a:blip r:embed="rId3" r:link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B050">
                <a:tint val="45000"/>
                <a:satMod val="400000"/>
              </a:srgbClr>
            </a:duotone>
          </a:blip>
          <a:srcRect l="6937" t="6897" r="6358" b="3448"/>
          <a:stretch>
            <a:fillRect/>
          </a:stretch>
        </p:blipFill>
        <p:spPr bwMode="auto">
          <a:xfrm>
            <a:off x="8059219" y="2248637"/>
            <a:ext cx="1085056" cy="1128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2" descr="http://www.cs.iusb.edu/~danav/teach/i310/apple-full.jpg"/>
          <p:cNvPicPr>
            <a:picLocks noChangeAspect="1" noChangeArrowheads="1"/>
          </p:cNvPicPr>
          <p:nvPr/>
        </p:nvPicPr>
        <p:blipFill>
          <a:blip r:embed="rId3" r:link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B050">
                <a:tint val="45000"/>
                <a:satMod val="400000"/>
              </a:srgbClr>
            </a:duotone>
          </a:blip>
          <a:srcRect l="6937" t="6897" r="6358" b="3448"/>
          <a:stretch>
            <a:fillRect/>
          </a:stretch>
        </p:blipFill>
        <p:spPr bwMode="auto">
          <a:xfrm>
            <a:off x="7673814" y="4918950"/>
            <a:ext cx="1085543" cy="1128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618608" y="5162515"/>
            <a:ext cx="99578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10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NA0063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-181622"/>
            <a:ext cx="7956376" cy="696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http://li-web.ru/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51520" y="5085184"/>
            <a:ext cx="1872208" cy="1503527"/>
          </a:xfrm>
          <a:prstGeom prst="rect">
            <a:avLst/>
          </a:prstGeom>
          <a:noFill/>
        </p:spPr>
      </p:pic>
      <p:pic>
        <p:nvPicPr>
          <p:cNvPr id="11" name="Picture 10" descr="J00791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42956" y="632643"/>
            <a:ext cx="689025" cy="67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0" descr="J00791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05700" y="1557344"/>
            <a:ext cx="689025" cy="67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0" descr="J00791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37214" y="632643"/>
            <a:ext cx="689025" cy="67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J00791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69753" y="2368366"/>
            <a:ext cx="689025" cy="67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0" descr="J00791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37109" y="2375792"/>
            <a:ext cx="689025" cy="67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0" descr="J00791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80424" y="1491550"/>
            <a:ext cx="689025" cy="67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0" descr="J00791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5687" y="2375792"/>
            <a:ext cx="689025" cy="67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0" descr="J00791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7118" y="1518938"/>
            <a:ext cx="689025" cy="67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0" descr="J00791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64082" y="2537926"/>
            <a:ext cx="689025" cy="67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0" descr="J00791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69229" y="563572"/>
            <a:ext cx="689025" cy="67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 descr="http://www.cs.iusb.edu/~danav/teach/i310/apple-full.jpg"/>
          <p:cNvPicPr>
            <a:picLocks noChangeAspect="1" noChangeArrowheads="1"/>
          </p:cNvPicPr>
          <p:nvPr/>
        </p:nvPicPr>
        <p:blipFill>
          <a:blip r:embed="rId5" r:link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7" t="6897" r="6358" b="3448"/>
          <a:stretch>
            <a:fillRect/>
          </a:stretch>
        </p:blipFill>
        <p:spPr bwMode="auto">
          <a:xfrm>
            <a:off x="4142768" y="3504079"/>
            <a:ext cx="741451" cy="771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" descr="http://www.cs.iusb.edu/~danav/teach/i310/apple-full.jpg"/>
          <p:cNvPicPr>
            <a:picLocks noChangeAspect="1" noChangeArrowheads="1"/>
          </p:cNvPicPr>
          <p:nvPr/>
        </p:nvPicPr>
        <p:blipFill>
          <a:blip r:embed="rId7" r:link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7" t="6897" r="6358" b="3448"/>
          <a:stretch>
            <a:fillRect/>
          </a:stretch>
        </p:blipFill>
        <p:spPr bwMode="auto">
          <a:xfrm>
            <a:off x="2879067" y="3492848"/>
            <a:ext cx="763047" cy="793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 descr="http://www.cs.iusb.edu/~danav/teach/i310/apple-full.jpg"/>
          <p:cNvPicPr>
            <a:picLocks noChangeAspect="1" noChangeArrowheads="1"/>
          </p:cNvPicPr>
          <p:nvPr/>
        </p:nvPicPr>
        <p:blipFill>
          <a:blip r:embed="rId8" r:link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7" t="6897" r="6358" b="3448"/>
          <a:stretch>
            <a:fillRect/>
          </a:stretch>
        </p:blipFill>
        <p:spPr bwMode="auto">
          <a:xfrm>
            <a:off x="6690855" y="3469550"/>
            <a:ext cx="775653" cy="806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 descr="http://www.cs.iusb.edu/~danav/teach/i310/apple-full.jpg"/>
          <p:cNvPicPr>
            <a:picLocks noChangeAspect="1" noChangeArrowheads="1"/>
          </p:cNvPicPr>
          <p:nvPr/>
        </p:nvPicPr>
        <p:blipFill>
          <a:blip r:embed="rId9" r:link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7" t="6897" r="6358" b="3448"/>
          <a:stretch>
            <a:fillRect/>
          </a:stretch>
        </p:blipFill>
        <p:spPr bwMode="auto">
          <a:xfrm>
            <a:off x="5364088" y="3476755"/>
            <a:ext cx="726280" cy="755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72470" y="162082"/>
            <a:ext cx="324479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Составь </a:t>
            </a:r>
            <a:r>
              <a:rPr lang="ru-RU" sz="3200" b="1" dirty="0" smtClean="0"/>
              <a:t>задачи</a:t>
            </a:r>
          </a:p>
          <a:p>
            <a:r>
              <a:rPr lang="ru-RU" sz="3200" b="1" dirty="0" smtClean="0"/>
              <a:t> </a:t>
            </a:r>
            <a:r>
              <a:rPr lang="ru-RU" sz="3200" b="1" dirty="0"/>
              <a:t>и реши </a:t>
            </a:r>
            <a:r>
              <a:rPr lang="ru-RU" sz="3200" b="1" dirty="0" smtClean="0"/>
              <a:t>их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24738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5684" y="-42421"/>
            <a:ext cx="6779840" cy="1470025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Проверь  себя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4" descr="7pxRWo6cC9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588"/>
          <a:stretch/>
        </p:blipFill>
        <p:spPr bwMode="auto">
          <a:xfrm>
            <a:off x="5788998" y="2447601"/>
            <a:ext cx="3367410" cy="4410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Прямоугольник 35"/>
          <p:cNvSpPr/>
          <p:nvPr/>
        </p:nvSpPr>
        <p:spPr>
          <a:xfrm>
            <a:off x="1043607" y="796600"/>
            <a:ext cx="405271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 + 10=14(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ябл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.)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043608" y="1678160"/>
            <a:ext cx="405271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10 + 4=14(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ябл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.)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105322" y="2515543"/>
            <a:ext cx="39292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14 - 4=10(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ябл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1105322" y="3501008"/>
            <a:ext cx="409919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14 -10 = 4(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ябл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18617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780564"/>
              </p:ext>
            </p:extLst>
          </p:nvPr>
        </p:nvGraphicFramePr>
        <p:xfrm>
          <a:off x="467540" y="1340768"/>
          <a:ext cx="8352930" cy="1488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93"/>
                <a:gridCol w="835293"/>
                <a:gridCol w="835293"/>
                <a:gridCol w="835293"/>
                <a:gridCol w="835293"/>
                <a:gridCol w="835293"/>
                <a:gridCol w="835293"/>
                <a:gridCol w="835293"/>
                <a:gridCol w="835293"/>
                <a:gridCol w="835293"/>
              </a:tblGrid>
              <a:tr h="1488792">
                <a:tc>
                  <a:txBody>
                    <a:bodyPr/>
                    <a:lstStyle/>
                    <a:p>
                      <a:r>
                        <a:rPr lang="ru-RU" sz="8800" dirty="0" smtClean="0"/>
                        <a:t>+</a:t>
                      </a:r>
                      <a:endParaRPr lang="ru-RU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800" dirty="0" smtClean="0"/>
                        <a:t>-</a:t>
                      </a:r>
                      <a:endParaRPr lang="ru-RU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800" dirty="0" smtClean="0"/>
                        <a:t>+</a:t>
                      </a:r>
                      <a:endParaRPr lang="ru-RU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800" dirty="0" smtClean="0"/>
                        <a:t>-</a:t>
                      </a:r>
                      <a:endParaRPr lang="ru-RU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800" dirty="0" smtClean="0"/>
                        <a:t>-</a:t>
                      </a:r>
                      <a:endParaRPr lang="ru-RU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800" dirty="0" smtClean="0"/>
                        <a:t>+</a:t>
                      </a:r>
                      <a:endParaRPr lang="ru-RU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800" dirty="0" smtClean="0"/>
                        <a:t>+</a:t>
                      </a:r>
                      <a:endParaRPr lang="ru-RU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800" dirty="0" smtClean="0"/>
                        <a:t>-</a:t>
                      </a:r>
                      <a:endParaRPr lang="ru-RU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800" dirty="0" smtClean="0"/>
                        <a:t>-</a:t>
                      </a:r>
                      <a:endParaRPr lang="ru-RU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800" dirty="0" smtClean="0"/>
                        <a:t>+</a:t>
                      </a:r>
                      <a:endParaRPr lang="ru-RU" sz="8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3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1148</TotalTime>
  <Words>205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Урок математики в 1 классе  Тема: «Сложение и вычитание чисел в пределах 20  без перехода через разряд.  Обобщение и систематизация знаний»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Проверь  себя</vt:lpstr>
      <vt:lpstr>Презентация PowerPoint</vt:lpstr>
      <vt:lpstr>Презентация PowerPoint</vt:lpstr>
      <vt:lpstr>Презентация PowerPoint</vt:lpstr>
      <vt:lpstr>Использованные материалы: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 Спирина</dc:creator>
  <cp:lastModifiedBy>Даня</cp:lastModifiedBy>
  <cp:revision>90</cp:revision>
  <dcterms:created xsi:type="dcterms:W3CDTF">2016-09-05T17:45:49Z</dcterms:created>
  <dcterms:modified xsi:type="dcterms:W3CDTF">2017-04-02T14:04:34Z</dcterms:modified>
</cp:coreProperties>
</file>